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312" r:id="rId4"/>
    <p:sldId id="291" r:id="rId5"/>
    <p:sldId id="293" r:id="rId6"/>
    <p:sldId id="294" r:id="rId7"/>
    <p:sldId id="313" r:id="rId8"/>
    <p:sldId id="290" r:id="rId9"/>
    <p:sldId id="314" r:id="rId10"/>
    <p:sldId id="295" r:id="rId11"/>
    <p:sldId id="315" r:id="rId12"/>
    <p:sldId id="298" r:id="rId13"/>
    <p:sldId id="316" r:id="rId14"/>
    <p:sldId id="297" r:id="rId15"/>
    <p:sldId id="317" r:id="rId16"/>
    <p:sldId id="321" r:id="rId17"/>
    <p:sldId id="322" r:id="rId18"/>
    <p:sldId id="323" r:id="rId19"/>
    <p:sldId id="324" r:id="rId20"/>
    <p:sldId id="325" r:id="rId21"/>
    <p:sldId id="319" r:id="rId22"/>
    <p:sldId id="326" r:id="rId23"/>
    <p:sldId id="327" r:id="rId24"/>
    <p:sldId id="328" r:id="rId25"/>
    <p:sldId id="329" r:id="rId26"/>
    <p:sldId id="320" r:id="rId27"/>
    <p:sldId id="330" r:id="rId28"/>
    <p:sldId id="331" r:id="rId29"/>
    <p:sldId id="332" r:id="rId30"/>
    <p:sldId id="333" r:id="rId31"/>
    <p:sldId id="288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467AC"/>
    <a:srgbClr val="F6B459"/>
    <a:srgbClr val="1BA148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87458" autoAdjust="0"/>
  </p:normalViewPr>
  <p:slideViewPr>
    <p:cSldViewPr snapToGrid="0">
      <p:cViewPr varScale="1">
        <p:scale>
          <a:sx n="138" d="100"/>
          <a:sy n="138" d="100"/>
        </p:scale>
        <p:origin x="1040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03/11/2024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Formula da mettere in B2 e trascinare:</a:t>
            </a:r>
          </a:p>
          <a:p>
            <a:r>
              <a:rPr lang="it-IT" dirty="0"/>
              <a:t>=$A2*B$1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8342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A8BF0-20C5-6DB0-34EC-77E56EB2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6CBA3-27B7-CE90-A7C6-127D01403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E4F05E5-60F7-C868-E423-1B8832FDC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Risultato: 5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28E1AD-B8B1-CCC2-8A72-997AECA61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7810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A8BF0-20C5-6DB0-34EC-77E56EB2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6CBA3-27B7-CE90-A7C6-127D01403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E4F05E5-60F7-C868-E423-1B8832FDC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Risultato: € 56.000,00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28E1AD-B8B1-CCC2-8A72-997AECA61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1015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A8BF0-20C5-6DB0-34EC-77E56EB2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6CBA3-27B7-CE90-A7C6-127D01403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E4F05E5-60F7-C868-E423-1B8832FDC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Risultato: 5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28E1AD-B8B1-CCC2-8A72-997AECA61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3208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A8BF0-20C5-6DB0-34EC-77E56EB2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6CBA3-27B7-CE90-A7C6-127D01403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E4F05E5-60F7-C868-E423-1B8832FDC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 1: 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Risultato 2: 7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28E1AD-B8B1-CCC2-8A72-997AECA61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8071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A8BF0-20C5-6DB0-34EC-77E56EB2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B36CBA3-27B7-CE90-A7C6-127D014030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E4F05E5-60F7-C868-E423-1B8832FDCF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Formula da inserire nella cella G5 e trascinare:</a:t>
            </a:r>
          </a:p>
          <a:p>
            <a:r>
              <a:rPr lang="it-IT" dirty="0"/>
              <a:t>=MATR.SOMMA.PRODOTTO(B5:F5;$B$2:$F$2)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28E1AD-B8B1-CCC2-8A72-997AECA619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6039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C2F3C2-C13B-3969-D15A-B36893F13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601982D-FE80-1F02-9640-490F959066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DBEF697-CF54-4690-E230-82EE48DF21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Formula da mettere in B2 e trascinare:</a:t>
            </a:r>
          </a:p>
          <a:p>
            <a:r>
              <a:rPr lang="it-IT" dirty="0"/>
              <a:t>=MAIUSC(SINISTRA(A2;TROVA(" ";A2)))</a:t>
            </a:r>
          </a:p>
          <a:p>
            <a:endParaRPr lang="it-IT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Formula da mettere in C2 e trascinare:</a:t>
            </a:r>
          </a:p>
          <a:p>
            <a:r>
              <a:rPr lang="it-IT" dirty="0"/>
              <a:t>=MAIUSC(DESTRA(A2;LUNGHEZZA(A2)-TROVA(" ";A2)))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0C462D5-C89D-289F-1456-364698F3D1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0744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Avanzato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1: Formule complesse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3C53CEC-F582-515B-1180-204E6904D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/>
              <a:t>Riferimenti relativi</a:t>
            </a:r>
          </a:p>
          <a:p>
            <a:pPr lvl="1"/>
            <a:r>
              <a:rPr lang="it-IT" dirty="0"/>
              <a:t>Trascinando la cella il riferimento viene spostato del numero di righe e colonne corrispondenti al trascinamento</a:t>
            </a:r>
          </a:p>
          <a:p>
            <a:pPr lvl="1"/>
            <a:r>
              <a:rPr lang="it-IT" dirty="0"/>
              <a:t>Es. A1 trascinando di una colonna a destra diventa A2</a:t>
            </a:r>
          </a:p>
          <a:p>
            <a:pPr lvl="1"/>
            <a:r>
              <a:rPr lang="it-IT" dirty="0"/>
              <a:t>Es. A1 trascinando di una riga in basso diventa B1</a:t>
            </a:r>
          </a:p>
          <a:p>
            <a:r>
              <a:rPr lang="it-IT" dirty="0"/>
              <a:t>Riferimenti assoluti</a:t>
            </a:r>
          </a:p>
          <a:p>
            <a:pPr lvl="1"/>
            <a:r>
              <a:rPr lang="it-IT" dirty="0"/>
              <a:t>Trascinando la cella il riferimento non viene spostato</a:t>
            </a:r>
          </a:p>
          <a:p>
            <a:pPr lvl="1"/>
            <a:r>
              <a:rPr lang="it-IT" dirty="0"/>
              <a:t>Il simbolo "$" indica l'elemento (riga o colonna) "bloccato"</a:t>
            </a:r>
          </a:p>
          <a:p>
            <a:pPr lvl="1"/>
            <a:r>
              <a:rPr lang="it-IT" dirty="0"/>
              <a:t>Per inserire rapidamente il simbolo "$" posizionarsi sul riferimento nella cella e cliccare sul tasto "F4"</a:t>
            </a:r>
            <a:br>
              <a:rPr lang="it-IT" dirty="0"/>
            </a:br>
            <a:r>
              <a:rPr lang="it-IT" dirty="0"/>
              <a:t>(1 clic: "blocca" riga e colonna; 2 clic: "blocca" solo riga; 3 clic: "blocca" solo colonna)</a:t>
            </a:r>
          </a:p>
          <a:p>
            <a:pPr lvl="1"/>
            <a:r>
              <a:rPr lang="it-IT" dirty="0"/>
              <a:t>Es. $A$1 trascinando di una colonna a destra resta sempre $A$1</a:t>
            </a:r>
          </a:p>
          <a:p>
            <a:pPr lvl="1"/>
            <a:r>
              <a:rPr lang="it-IT" dirty="0"/>
              <a:t>Es. $A$1 trascinando di una riga in basso resta sempre $A$1</a:t>
            </a:r>
          </a:p>
          <a:p>
            <a:r>
              <a:rPr lang="it-IT" dirty="0"/>
              <a:t>Riferimenti misti</a:t>
            </a:r>
          </a:p>
          <a:p>
            <a:pPr lvl="1"/>
            <a:r>
              <a:rPr lang="it-IT" dirty="0"/>
              <a:t>Es. $A1</a:t>
            </a:r>
          </a:p>
          <a:p>
            <a:endParaRPr lang="it-IT" sz="1100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1_Riferimenti.xlsx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6C20848-6E63-3552-4E2F-AEA276B1A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83A7BC-C888-E1AF-6075-F278FB56F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3FE1059-22AD-74EA-2F06-616075403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Riferimenti</a:t>
            </a:r>
          </a:p>
        </p:txBody>
      </p:sp>
    </p:spTree>
    <p:extLst>
      <p:ext uri="{BB962C8B-B14F-4D97-AF65-F5344CB8AC3E}">
        <p14:creationId xmlns:p14="http://schemas.microsoft.com/office/powerpoint/2010/main" val="1217465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B84B76-4BFC-0726-88B9-85CFDCBB3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7A2E45-160B-01B7-09BE-E932453EA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/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A7869760-9170-38FE-9F7D-779202052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BAA3A3E-EEF4-244B-42E3-1B1EDB55B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AD59A9E-B63A-31B7-A89F-D8F8912CC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94766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42A58A8-1FBC-075E-B66D-AC7BB5E20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Per vedere come Excel risolve le formule usare il comando:</a:t>
            </a:r>
          </a:p>
          <a:p>
            <a:pPr lvl="1"/>
            <a:r>
              <a:rPr lang="it-IT" dirty="0"/>
              <a:t>Formule &gt; Valuta formula</a:t>
            </a:r>
          </a:p>
          <a:p>
            <a:r>
              <a:rPr lang="it-IT" dirty="0"/>
              <a:t>È utile per formule complesse e per verificare se le abbiamo impostate correttamente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1_Valuta formule.xlsx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B142C97-1B98-8433-844A-11CCD67D4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271CBC-5611-3BA1-B849-20D30F10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BADC674-4F13-6B64-3E98-9937A3810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Valutare le formule</a:t>
            </a:r>
          </a:p>
        </p:txBody>
      </p:sp>
    </p:spTree>
    <p:extLst>
      <p:ext uri="{BB962C8B-B14F-4D97-AF65-F5344CB8AC3E}">
        <p14:creationId xmlns:p14="http://schemas.microsoft.com/office/powerpoint/2010/main" val="3767589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19093-2043-6691-8921-C228EA3BB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4F15282-4594-9458-6238-7DC086BAE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dirty="0"/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A82B50CC-39DC-53D4-49E0-BB283DEB3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D76EE1A-B912-D0C6-4164-E96214E66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9CBADFA-D20B-1C77-BD78-78DBECA43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09441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610CE96-59DD-557C-895C-1C68E1D1F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1_Esercizio 1.xlsx</a:t>
            </a:r>
          </a:p>
          <a:p>
            <a:r>
              <a:rPr lang="it-IT" i="1" dirty="0"/>
              <a:t>Ogni cella deve riportare il risultato "</a:t>
            </a:r>
            <a:r>
              <a:rPr lang="it-IT" i="1" dirty="0" err="1"/>
              <a:t>rif.</a:t>
            </a:r>
            <a:r>
              <a:rPr lang="it-IT" i="1" dirty="0"/>
              <a:t> riga * </a:t>
            </a:r>
            <a:r>
              <a:rPr lang="it-IT" i="1" dirty="0" err="1"/>
              <a:t>rif.</a:t>
            </a:r>
            <a:r>
              <a:rPr lang="it-IT" i="1" dirty="0"/>
              <a:t> colonna" (es. "1*1=1" nella prima cella in alto a sinistra; "10*10=100" nell'ultima cella in basso a destra)</a:t>
            </a:r>
          </a:p>
          <a:p>
            <a:r>
              <a:rPr lang="it-IT" i="1" dirty="0"/>
              <a:t>Basta una sola formula impostata nella prima cella in alto a sinistra e trascinata nelle altre celle della tabella</a:t>
            </a:r>
          </a:p>
          <a:p>
            <a:r>
              <a:rPr lang="it-IT" i="1" dirty="0"/>
              <a:t>Provate…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A2839F9-BA40-A4BB-E8DA-56DDA2D6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B26C6C0-2BD0-E335-404B-FC1546FD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5478C7-B8DA-3E7A-ED9F-3984FA547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/>
              <a:t>Esercizio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574ECEE-85F9-C8BF-FAA7-4C05D43C1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720" y="3892269"/>
            <a:ext cx="2498561" cy="226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77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2B460-3929-87C1-9D5A-3B9D0516F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93F143-D8E1-3638-1213-4C7BD09CB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D449FA3B-E906-A346-76C9-6EB3D3F29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96C5DFF-A426-0032-CD79-3B11EEB2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90C2616-F9B2-CF9A-B9D9-0E23A5503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62835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3595-7042-5AA4-1074-98499743B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it-IT" dirty="0"/>
                  <a:t>Conta il numero di celle specificate da un determinato insieme di condizioni o criteri</a:t>
                </a:r>
                <a:endParaRPr lang="it-I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𝐶𝑂𝑁𝑇𝐴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𝑃𝐼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Ù.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𝑆𝐸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𝑖𝑛𝑡𝑒𝑟𝑣𝑎𝑙𝑙𝑜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𝑐𝑟𝑖𝑡𝑒𝑟𝑖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1;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𝑐𝑟𝑖𝑡𝑒𝑟𝑖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1;…)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endParaRPr lang="it-IT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Avanzato_Sessione</a:t>
                </a:r>
                <a:r>
                  <a:rPr lang="it-IT" i="1" dirty="0"/>
                  <a:t> 1_Fatture.xlsx</a:t>
                </a:r>
              </a:p>
              <a:p>
                <a:r>
                  <a:rPr lang="it-IT" i="1" dirty="0"/>
                  <a:t>Contare le fatture emesse al "Cliente 1" e incassate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24" t="-3830" b="-27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842132-5AF0-CE2E-BC99-2FA638EA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276471-F2ED-EE02-29F3-F76DFB77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DE1149-16D8-2B14-4D95-9352F74B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CONTA.PIÙ.SE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4C42384-CD2E-4121-BC85-FCBFC8978E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784207"/>
              </p:ext>
            </p:extLst>
          </p:nvPr>
        </p:nvGraphicFramePr>
        <p:xfrm>
          <a:off x="489844" y="2517838"/>
          <a:ext cx="11214000" cy="25603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intervallo_criteri1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Primo intervallo in cui valutare i criteri associati.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 in forma di numero, espressione, riferimento di cella o testo che determinano quali celle verranno contate.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b="1" i="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intervallo_criteri2; criteri2; ... 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(Facoltativi)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Ulteriori intervalli e criteri associati.</a:t>
                      </a:r>
                    </a:p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consentito un massimo di 127 coppie intervallo/criteri.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993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764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3595-7042-5AA4-1074-98499743B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1800" dirty="0"/>
                  <a:t>Conta il numero di celle specificate da un determinato insieme di condizioni o criteri</a:t>
                </a:r>
                <a:endParaRPr lang="it-IT" sz="18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𝑆𝑂𝑀𝑀𝐴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𝑃𝐼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Ù.</m:t>
                      </m:r>
                      <m:r>
                        <a:rPr lang="it-IT" sz="1800" i="1">
                          <a:latin typeface="Cambria Math" panose="02040503050406030204" pitchFamily="18" charset="0"/>
                        </a:rPr>
                        <m:t>𝑆𝐸</m:t>
                      </m:r>
                      <m:r>
                        <a:rPr lang="it-IT" sz="18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𝑖𝑛𝑡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𝑠𝑜𝑚𝑚𝑎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𝑖𝑛𝑡𝑒𝑟𝑣𝑎𝑙𝑙𝑜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𝑐𝑟𝑖𝑡𝑒𝑟𝑖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1;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𝑐𝑟𝑖𝑡𝑒𝑟𝑖</m:t>
                      </m:r>
                      <m:r>
                        <a:rPr lang="it-IT" sz="1800" b="0" i="1" smtClean="0">
                          <a:latin typeface="Cambria Math" panose="02040503050406030204" pitchFamily="18" charset="0"/>
                        </a:rPr>
                        <m:t>1;…)</m:t>
                      </m:r>
                    </m:oMath>
                  </m:oMathPara>
                </a14:m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pPr marL="0" indent="0">
                  <a:buNone/>
                </a:pPr>
                <a:endParaRPr lang="it-IT" sz="1800" dirty="0"/>
              </a:p>
              <a:p>
                <a:endParaRPr lang="it-IT" sz="1800" dirty="0"/>
              </a:p>
              <a:p>
                <a:pPr marL="0" indent="0">
                  <a:buNone/>
                </a:pPr>
                <a:r>
                  <a:rPr lang="it-IT" sz="1800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sz="1800" i="1" u="sng" dirty="0"/>
                  <a:t>Risorsa</a:t>
                </a:r>
                <a:r>
                  <a:rPr lang="it-IT" sz="1800" i="1" dirty="0"/>
                  <a:t>: Excel </a:t>
                </a:r>
                <a:r>
                  <a:rPr lang="it-IT" sz="1800" i="1" dirty="0" err="1"/>
                  <a:t>Avanzato_Sessione</a:t>
                </a:r>
                <a:r>
                  <a:rPr lang="it-IT" sz="1800" i="1" dirty="0"/>
                  <a:t> 1_Fatture.xlsx</a:t>
                </a:r>
              </a:p>
              <a:p>
                <a:r>
                  <a:rPr lang="it-IT" sz="1800" i="1" dirty="0"/>
                  <a:t>Sommare l'importo delle fatture emesse al "Cliente 1" e incassate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52" t="-1915" b="-21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842132-5AF0-CE2E-BC99-2FA638EA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276471-F2ED-EE02-29F3-F76DFB77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DE1149-16D8-2B14-4D95-9352F74B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SOMMA.PIÙ.SE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4C42384-CD2E-4121-BC85-FCBFC8978E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7550423"/>
              </p:ext>
            </p:extLst>
          </p:nvPr>
        </p:nvGraphicFramePr>
        <p:xfrm>
          <a:off x="489844" y="2477378"/>
          <a:ext cx="11214000" cy="259258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98754">
                <a:tc>
                  <a:txBody>
                    <a:bodyPr/>
                    <a:lstStyle/>
                    <a:p>
                      <a:pPr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516029">
                <a:tc>
                  <a:txBody>
                    <a:bodyPr/>
                    <a:lstStyle/>
                    <a:p>
                      <a:pPr fontAlgn="t"/>
                      <a:r>
                        <a:rPr lang="it-IT" sz="1400" b="1" i="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Int_somma</a:t>
                      </a:r>
                      <a:endParaRPr lang="it-IT" sz="1400" b="1" i="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fontAlgn="t"/>
                      <a:r>
                        <a:rPr lang="it-IT" sz="14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 di celle da sommare.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91841075"/>
                  </a:ext>
                </a:extLst>
              </a:tr>
              <a:tr h="516029">
                <a:tc>
                  <a:txBody>
                    <a:bodyPr/>
                    <a:lstStyle/>
                    <a:p>
                      <a:pPr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intervallo_criteri1</a:t>
                      </a:r>
                    </a:p>
                    <a:p>
                      <a:pPr fontAlgn="t"/>
                      <a:r>
                        <a:rPr lang="it-IT" sz="14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 testato tramite </a:t>
                      </a:r>
                      <a:r>
                        <a:rPr lang="it-IT" sz="1400" b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criteri1</a:t>
                      </a:r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516029">
                <a:tc>
                  <a:txBody>
                    <a:bodyPr/>
                    <a:lstStyle/>
                    <a:p>
                      <a:pPr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criteri1</a:t>
                      </a:r>
                    </a:p>
                    <a:p>
                      <a:pPr fontAlgn="t"/>
                      <a:r>
                        <a:rPr lang="it-IT" sz="14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 in forma di numero, espressione, riferimento di cella o testo che definiscono quali celle in </a:t>
                      </a:r>
                      <a:r>
                        <a:rPr lang="it-IT" sz="1400" b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intervallo_criteri1</a:t>
                      </a:r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verranno sommate.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733304">
                <a:tc>
                  <a:txBody>
                    <a:bodyPr/>
                    <a:lstStyle/>
                    <a:p>
                      <a:pPr fontAlgn="t"/>
                      <a:r>
                        <a:rPr lang="it-IT" sz="1400" b="1" i="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intervallo_criteri2; criteri2; ... </a:t>
                      </a:r>
                    </a:p>
                    <a:p>
                      <a:pPr fontAlgn="t"/>
                      <a:r>
                        <a:rPr lang="it-IT" sz="14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(Facoltativi)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Ulteriori intervalli e criteri associati.</a:t>
                      </a:r>
                    </a:p>
                    <a:p>
                      <a:pPr algn="l" fontAlgn="t"/>
                      <a:r>
                        <a:rPr lang="it-IT" sz="14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consentito un massimo di 127 coppie intervallo/criteri.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993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96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3595-7042-5AA4-1074-98499743B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sz="2000" dirty="0"/>
                  <a:t>Cerca un valore nella prima colonna sinistra di una tabella e restituisce un valore nella stessa riga da una colonna specificata</a:t>
                </a:r>
                <a:endParaRPr lang="it-IT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i="1">
                          <a:latin typeface="Cambria Math" panose="02040503050406030204" pitchFamily="18" charset="0"/>
                        </a:rPr>
                        <m:t>𝐶𝐸𝑅𝐶𝐴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𝑉𝐸𝑅𝑇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it-IT" sz="2000" i="1" smtClean="0">
                          <a:latin typeface="Cambria Math" panose="02040503050406030204" pitchFamily="18" charset="0"/>
                        </a:rPr>
                        <m:t>𝑎𝑙𝑜𝑟𝑒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𝑚𝑎𝑡𝑟𝑖𝑐𝑒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𝑡𝑎𝑏𝑒𝑙𝑙𝑎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𝑖𝑛𝑑𝑖𝑐𝑒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;[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𝑖𝑛𝑡𝑒𝑟𝑣𝑎𝑙𝑙𝑜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])</m:t>
                      </m:r>
                    </m:oMath>
                  </m:oMathPara>
                </a14:m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  <a:p>
                <a:pPr marL="0" indent="0">
                  <a:buNone/>
                </a:pPr>
                <a:endParaRPr lang="it-IT" sz="2000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61" t="-218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842132-5AF0-CE2E-BC99-2FA638EA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276471-F2ED-EE02-29F3-F76DFB77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DE1149-16D8-2B14-4D95-9352F74B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CERCA.VERT</a:t>
            </a:r>
          </a:p>
        </p:txBody>
      </p:sp>
      <p:graphicFrame>
        <p:nvGraphicFramePr>
          <p:cNvPr id="7" name="Segnaposto contenuto 5">
            <a:extLst>
              <a:ext uri="{FF2B5EF4-FFF2-40B4-BE49-F238E27FC236}">
                <a16:creationId xmlns:a16="http://schemas.microsoft.com/office/drawing/2014/main" id="{D4C42384-CD2E-4121-BC85-FCBFC8978E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0738809"/>
              </p:ext>
            </p:extLst>
          </p:nvPr>
        </p:nvGraphicFramePr>
        <p:xfrm>
          <a:off x="488156" y="2774633"/>
          <a:ext cx="11214000" cy="33832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valore</a:t>
                      </a:r>
                    </a:p>
                    <a:p>
                      <a:pPr fontAlgn="t"/>
                      <a:r>
                        <a:rPr lang="it-IT" sz="16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il valore da ricercare nella prima colonna della tabella.</a:t>
                      </a:r>
                    </a:p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Può essere un valore, un riferimento o una stringa di testo.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matrice_tabella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pPr fontAlgn="t"/>
                      <a:r>
                        <a:rPr lang="it-IT" sz="16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una tabella di testo, numeri o valori logici nella quale vengono cercati i dati.</a:t>
                      </a:r>
                    </a:p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Può essere un riferimento a un intervallo o un nome di intervallo.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600" b="1" i="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indice</a:t>
                      </a:r>
                    </a:p>
                    <a:p>
                      <a:pPr fontAlgn="t"/>
                      <a:r>
                        <a:rPr lang="it-IT" sz="16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il numero di colonna in </a:t>
                      </a:r>
                      <a:r>
                        <a:rPr lang="it-IT" sz="1600" b="1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matrice_tabella</a:t>
                      </a:r>
                      <a:r>
                        <a:rPr lang="it-IT" sz="1600" b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da cui viene restituito il valore corrispondente.</a:t>
                      </a:r>
                    </a:p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La prima colonna di valori della tabella è la colonna 1.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99377305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600" b="1" i="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</a:t>
                      </a:r>
                    </a:p>
                    <a:p>
                      <a:pPr fontAlgn="t"/>
                      <a:r>
                        <a:rPr lang="it-IT" sz="16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un valore logico (VERO o FALSO).</a:t>
                      </a:r>
                    </a:p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 trovare una corrispondenza approssimativa nella prima colonna (in ordine ascendente) = VERO.</a:t>
                      </a:r>
                    </a:p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Per trovare una corrispondenza esatta nella prima colonna (in ordine ascendente) = FALSO.</a:t>
                      </a:r>
                    </a:p>
                    <a:p>
                      <a:pPr algn="l"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 omesso il valore predefinito è VERO (corrispondenza approssimativa).</a:t>
                      </a:r>
                    </a:p>
                    <a:p>
                      <a:pPr algn="l" fontAlgn="t"/>
                      <a:r>
                        <a:rPr lang="it-IT" sz="1600" u="sng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Si consiglia di specificarlo sempre con valore = FALSO</a:t>
                      </a:r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75103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206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3595-7042-5AA4-1074-98499743B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214A7A8-8E13-0BE2-AF06-C06386958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1_Ordini.xlsx</a:t>
            </a:r>
          </a:p>
          <a:p>
            <a:r>
              <a:rPr lang="it-IT" i="1" dirty="0"/>
              <a:t>La tabella rappresenta gli ordini ricevuti dai vari agenti dell'azienda nell'anno 2023</a:t>
            </a:r>
          </a:p>
          <a:p>
            <a:r>
              <a:rPr lang="it-IT" i="1" dirty="0"/>
              <a:t>Calcolare gli ordini ricevuti da Filippo ad Aprile</a:t>
            </a:r>
          </a:p>
          <a:p>
            <a:r>
              <a:rPr lang="it-IT" i="1" dirty="0"/>
              <a:t>Calcolare gli ordini ricevuti da Luigi a Novembre</a:t>
            </a:r>
          </a:p>
          <a:p>
            <a:endParaRPr lang="it-IT" i="1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842132-5AF0-CE2E-BC99-2FA638EA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276471-F2ED-EE02-29F3-F76DFB77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DE1149-16D8-2B14-4D95-9352F74B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CERCA.VERT</a:t>
            </a:r>
          </a:p>
        </p:txBody>
      </p:sp>
    </p:spTree>
    <p:extLst>
      <p:ext uri="{BB962C8B-B14F-4D97-AF65-F5344CB8AC3E}">
        <p14:creationId xmlns:p14="http://schemas.microsoft.com/office/powerpoint/2010/main" val="1275956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/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/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446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643595-7042-5AA4-1074-98499743BA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it-IT" dirty="0"/>
                  <a:t>Restituisce la somma dei prodotti degli intervalli o delle matrici corrispondenti</a:t>
                </a:r>
                <a:endParaRPr lang="it-I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𝑀𝐴𝑇𝑅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𝑆𝑂𝑀𝑀𝐴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𝑃𝑅𝑂𝐷𝑂𝑇𝑇𝑂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𝑚𝑎𝑡𝑟𝑖𝑐𝑒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1;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𝑚𝑎𝑡𝑟𝑖𝑐𝑒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𝑚𝑎𝑡𝑟𝑖𝑐𝑒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;…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endParaRPr lang="it-IT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Avanzato_Sessione</a:t>
                </a:r>
                <a:r>
                  <a:rPr lang="it-IT" i="1" dirty="0"/>
                  <a:t> 1_Voti.xlsx</a:t>
                </a:r>
              </a:p>
              <a:p>
                <a:r>
                  <a:rPr lang="it-IT" i="1" dirty="0"/>
                  <a:t>Per ogni studente è riportata la valutazione ottenuta in ogni domanda</a:t>
                </a:r>
              </a:p>
              <a:p>
                <a:r>
                  <a:rPr lang="it-IT" i="1" dirty="0"/>
                  <a:t>Ad ogni domanda è attribuito uno specifico peso (riga "PESO")</a:t>
                </a:r>
              </a:p>
              <a:p>
                <a:r>
                  <a:rPr lang="it-IT" i="1" dirty="0"/>
                  <a:t>Calcolare la valutazione complessiva per ogni studente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214A7A8-8E13-0BE2-AF06-C063869587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61" t="-3420" b="-6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842132-5AF0-CE2E-BC99-2FA638EA9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276471-F2ED-EE02-29F3-F76DFB774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DE1149-16D8-2B14-4D95-9352F74B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MATR.SOMMA.PRODOTTO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4C42384-CD2E-4121-BC85-FCBFC8978E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6982122"/>
              </p:ext>
            </p:extLst>
          </p:nvPr>
        </p:nvGraphicFramePr>
        <p:xfrm>
          <a:off x="489844" y="2517838"/>
          <a:ext cx="11214000" cy="19202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matrice1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primo argomento matrice di cui si desidera moltiplicare e quindi sommare gli elementi.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b="1" i="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[matrice2]; [matrice3]; ... 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(Facoltativi)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Argomenti matrice da 2 a 255 di cui si desidera moltiplicare e quindi sommare i componenti.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993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074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6004E-6C58-3CE3-29C8-3F0F69230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FD1F47-816E-242B-A4DC-0494EC93E0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Alcune funzioni complesse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3BA2BE37-CEFF-2778-B48D-0F697B233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894162F-FF03-4EB6-E28E-E8A325975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B256BA2-CF73-6BF2-FFEB-7450A1DB0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90850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E5AB51AF-34C9-CDAD-139F-4AB0836E2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Excel gestisce le date come numeri seriali</a:t>
            </a:r>
          </a:p>
          <a:p>
            <a:pPr lvl="1"/>
            <a:r>
              <a:rPr lang="it-IT" dirty="0"/>
              <a:t>Es. 01/01/1900 -&gt; 1</a:t>
            </a:r>
          </a:p>
          <a:p>
            <a:pPr lvl="1"/>
            <a:r>
              <a:rPr lang="it-IT" dirty="0"/>
              <a:t>Es. 01/11/2024 -&gt; 45597</a:t>
            </a:r>
          </a:p>
          <a:p>
            <a:r>
              <a:rPr lang="it-IT" dirty="0"/>
              <a:t>Questo permette di utilizzare gli operatori  "+" e "-" per calcolare ad es. i giorni trascorsi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Le date in Excel</a:t>
            </a:r>
          </a:p>
        </p:txBody>
      </p:sp>
    </p:spTree>
    <p:extLst>
      <p:ext uri="{BB962C8B-B14F-4D97-AF65-F5344CB8AC3E}">
        <p14:creationId xmlns:p14="http://schemas.microsoft.com/office/powerpoint/2010/main" val="3198590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it-IT" dirty="0"/>
                  <a:t>DATA</a:t>
                </a:r>
              </a:p>
              <a:p>
                <a:pPr lvl="1"/>
                <a:r>
                  <a:rPr lang="it-IT" dirty="0"/>
                  <a:t>Calcola la data (come numero seriale) tramite i valori di "anno", "mese" e "giorno"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𝐷𝐴𝑇𝐴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𝑎𝑛𝑛𝑜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;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𝑚𝑒𝑠𝑒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; 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𝑔𝑖𝑜𝑟𝑛𝑜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DATA.MESE</a:t>
                </a:r>
              </a:p>
              <a:p>
                <a:pPr lvl="1"/>
                <a:r>
                  <a:rPr lang="it-IT" dirty="0"/>
                  <a:t>Restituisce il numero seriale che rappresenta la data che cade il numero di mesi indicato prima o dopo la data specificata in </a:t>
                </a:r>
                <a:r>
                  <a:rPr lang="it-IT" b="1" dirty="0" err="1"/>
                  <a:t>data_iniziale</a:t>
                </a:r>
                <a:endParaRPr lang="it-IT" dirty="0"/>
              </a:p>
              <a:p>
                <a:pPr lvl="1"/>
                <a:r>
                  <a:rPr lang="it-IT" dirty="0"/>
                  <a:t>È utile per calcolare le date di scadenza che cadono nello stesso giorno del mese della data di emissione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𝐷𝐴𝑇𝐴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𝑀𝐸𝑆𝐸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𝑑𝑎𝑡𝑎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𝑖𝑛𝑖𝑧𝑖𝑎𝑙𝑒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𝑚𝑒𝑠𝑖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GIORNO</a:t>
                </a:r>
              </a:p>
              <a:p>
                <a:pPr lvl="1"/>
                <a:r>
                  <a:rPr lang="it-IT" dirty="0"/>
                  <a:t>Restituisce il giorno del mese (un numero compreso tra 1 e 31) di una data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𝐺𝐼𝑂𝑅𝑁𝑂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𝑠𝑒𝑟𝑖𝑎𝑙𝑒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GIORNO.SETTIMANA</a:t>
                </a:r>
              </a:p>
              <a:p>
                <a:pPr lvl="1"/>
                <a:r>
                  <a:rPr lang="it-IT" dirty="0"/>
                  <a:t>Restituisce un numero compreso tra 1 e 7, che identifica il giorno della settimana di una data</a:t>
                </a:r>
              </a:p>
              <a:p>
                <a:pPr lvl="1"/>
                <a:r>
                  <a:rPr lang="it-IT" dirty="0"/>
                  <a:t>Necessario specificare come numerare i giorno della settimana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𝐺𝐼𝑂𝑅𝑁𝑂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𝑆𝐸𝑇𝑇𝐼𝑀𝐴𝑁𝐴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𝑠𝑒𝑟𝑖𝑎𝑙𝑒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1" t="-28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di data</a:t>
            </a:r>
          </a:p>
        </p:txBody>
      </p:sp>
    </p:spTree>
    <p:extLst>
      <p:ext uri="{BB962C8B-B14F-4D97-AF65-F5344CB8AC3E}">
        <p14:creationId xmlns:p14="http://schemas.microsoft.com/office/powerpoint/2010/main" val="4250797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it-IT" dirty="0"/>
                  <a:t>MESE</a:t>
                </a:r>
              </a:p>
              <a:p>
                <a:pPr lvl="1"/>
                <a:r>
                  <a:rPr lang="it-IT" dirty="0"/>
                  <a:t>Restituisce il mese (un numero compreso tra 1 e 12) di una data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𝑀𝐸𝑆𝐸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𝑠𝑒𝑟𝑖𝑎𝑙𝑒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ANNO</a:t>
                </a:r>
              </a:p>
              <a:p>
                <a:pPr lvl="1"/>
                <a:r>
                  <a:rPr lang="it-IT" dirty="0"/>
                  <a:t>Restituisce l'anno di una data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𝐴𝑁𝑁𝑂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𝑠𝑒𝑟𝑖𝑎𝑙𝑒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OGGI</a:t>
                </a:r>
              </a:p>
              <a:p>
                <a:pPr lvl="1"/>
                <a:r>
                  <a:rPr lang="it-IT" dirty="0"/>
                  <a:t>Restituisce la data corrente nel formato data</a:t>
                </a:r>
              </a:p>
              <a:p>
                <a:pPr lvl="1"/>
                <a:r>
                  <a:rPr lang="it-IT" dirty="0"/>
                  <a:t>La funzione non prevede argomenti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𝑂𝐺𝐺𝐼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ADESSO</a:t>
                </a:r>
              </a:p>
              <a:p>
                <a:pPr lvl="1"/>
                <a:r>
                  <a:rPr lang="it-IT" dirty="0"/>
                  <a:t>Restituisce la data e l'ora correnti nel formato data-ora</a:t>
                </a:r>
              </a:p>
              <a:p>
                <a:pPr lvl="1"/>
                <a:r>
                  <a:rPr lang="it-IT" dirty="0"/>
                  <a:t>La funzione non prevede argomenti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𝐴𝐷𝐸𝑆𝑆𝑂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4" t="-38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di data</a:t>
            </a:r>
          </a:p>
        </p:txBody>
      </p:sp>
    </p:spTree>
    <p:extLst>
      <p:ext uri="{BB962C8B-B14F-4D97-AF65-F5344CB8AC3E}">
        <p14:creationId xmlns:p14="http://schemas.microsoft.com/office/powerpoint/2010/main" val="3655304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E5AB51AF-34C9-CDAD-139F-4AB0836E2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1_Funzioni data.xlsx</a:t>
            </a:r>
          </a:p>
          <a:p>
            <a:r>
              <a:rPr lang="it-IT" i="1" dirty="0"/>
              <a:t>Impostare le formule per dare le risposte corrette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di data</a:t>
            </a:r>
          </a:p>
        </p:txBody>
      </p:sp>
    </p:spTree>
    <p:extLst>
      <p:ext uri="{BB962C8B-B14F-4D97-AF65-F5344CB8AC3E}">
        <p14:creationId xmlns:p14="http://schemas.microsoft.com/office/powerpoint/2010/main" val="6570393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C85262-C18E-1D18-D6FC-5E9656538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017DD3-1FD7-98DB-F562-AC6486AE7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61B4BAC8-2807-86B2-C00A-A13A87AF2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8FC8679-A5A6-54DD-06D0-463F815A2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2EF78EF-8415-AA9C-6CCA-B2B3C242D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191473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it-IT" dirty="0"/>
                  <a:t>CONCAT</a:t>
                </a:r>
              </a:p>
              <a:p>
                <a:pPr lvl="1"/>
                <a:r>
                  <a:rPr lang="it-IT" dirty="0"/>
                  <a:t>Concatena un elenco o un intervallo di stringhe di testo</a:t>
                </a:r>
              </a:p>
              <a:p>
                <a:pPr lvl="1"/>
                <a:r>
                  <a:rPr lang="it-IT" dirty="0"/>
                  <a:t>È equivalente ad utilizzare l'operatore "&amp;"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𝐶𝑂𝑁𝐶𝐴𝑇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1;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2;…)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TROVA</a:t>
                </a:r>
              </a:p>
              <a:p>
                <a:pPr lvl="1"/>
                <a:r>
                  <a:rPr lang="it-IT" dirty="0"/>
                  <a:t>Trova una stringa di testo all'interno di un'altra stringa e restituisce il numero corrispondente alla posizione iniziale della stringa trovata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𝑇𝑅𝑂𝑉𝐴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𝑠𝑡𝑟𝑖𝑛𝑔𝑎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;[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𝑖𝑛𝑖𝑧𝑖𝑜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ANNULLA.SPAZI</a:t>
                </a:r>
              </a:p>
              <a:p>
                <a:pPr lvl="1"/>
                <a:r>
                  <a:rPr lang="it-IT" dirty="0"/>
                  <a:t>Rimuove gli spazi da una stringa di testo eccetto gli spazi singoli tra le parole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𝐴𝑁𝑁𝑈𝐿𝐿𝐴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𝑆𝑃𝐴𝑍𝐼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DESTRA</a:t>
                </a:r>
              </a:p>
              <a:p>
                <a:pPr lvl="1"/>
                <a:r>
                  <a:rPr lang="it-IT" dirty="0"/>
                  <a:t>Restituisce il carattere o i caratteri più a destra di una stringa di testo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𝐷𝐸𝑆𝑇𝑅𝐴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𝑐𝑎𝑟𝑎𝑡𝑡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SINISTRA</a:t>
                </a:r>
              </a:p>
              <a:p>
                <a:pPr lvl="1"/>
                <a:r>
                  <a:rPr lang="it-IT" dirty="0"/>
                  <a:t>Restituisce il carattere o i caratteri più a sinistra di una stringa di testo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𝑆𝐼𝑁𝐼𝑆𝑇𝑅𝐴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𝑐𝑎𝑟𝑎𝑡𝑡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2" t="-3010" r="-4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di elaborazione testuale</a:t>
            </a:r>
          </a:p>
        </p:txBody>
      </p:sp>
    </p:spTree>
    <p:extLst>
      <p:ext uri="{BB962C8B-B14F-4D97-AF65-F5344CB8AC3E}">
        <p14:creationId xmlns:p14="http://schemas.microsoft.com/office/powerpoint/2010/main" val="30684367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it-IT" dirty="0"/>
                  <a:t>STRINGA.ESTRAI</a:t>
                </a:r>
              </a:p>
              <a:p>
                <a:pPr lvl="1"/>
                <a:r>
                  <a:rPr lang="it-IT" dirty="0"/>
                  <a:t>Restituisce un numero specifico di caratteri da una stringa di testo iniziando dalla posizione specificata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𝑆𝑇𝑅𝐼𝑁𝐺𝐴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𝐸𝑆𝑇𝑅𝐴𝐼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𝑖𝑛𝑖𝑧𝑖𝑜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𝑛𝑢𝑚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𝑐𝑎𝑟𝑎𝑡𝑡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MAIUSC</a:t>
                </a:r>
              </a:p>
              <a:p>
                <a:pPr lvl="1"/>
                <a:r>
                  <a:rPr lang="it-IT" dirty="0"/>
                  <a:t>Converte una stringa di testo in maiuscolo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𝑀𝐴𝐼𝑈𝑆𝐶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MAIUSC.INIZ</a:t>
                </a:r>
              </a:p>
              <a:p>
                <a:pPr lvl="1"/>
                <a:r>
                  <a:rPr lang="it-IT" dirty="0"/>
                  <a:t>Converte in maiuscolo la prima lettera di ciascuna parola in una stringa di testo e converte le altre lettere in minuscolo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𝑀𝐴𝐼𝑈𝑆𝐶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𝐼𝑁𝐼𝑍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SOSTITUISCI</a:t>
                </a:r>
              </a:p>
              <a:p>
                <a:pPr lvl="1"/>
                <a:r>
                  <a:rPr lang="it-IT" dirty="0"/>
                  <a:t>Sostituisce il nuovo testo a quello esistente in una stringa di testo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𝑆𝑂𝑆𝑇𝐼𝑇𝑈𝐼𝑆𝐶𝐼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𝑝𝑟𝑒𝑐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𝑛𝑢𝑜𝑣𝑜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;[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𝑜𝑐𝑐𝑜𝑟𝑟𝑒𝑛𝑧𝑎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])</m:t>
                      </m:r>
                    </m:oMath>
                  </m:oMathPara>
                </a14:m>
                <a:endParaRPr lang="it-IT" dirty="0"/>
              </a:p>
              <a:p>
                <a:r>
                  <a:rPr lang="it-IT" dirty="0"/>
                  <a:t>LUNGHEZZA</a:t>
                </a:r>
              </a:p>
              <a:p>
                <a:pPr lvl="1"/>
                <a:r>
                  <a:rPr lang="it-IT" dirty="0"/>
                  <a:t>Restituisce il numero di caratteri di una stringa di testo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𝐿𝑈𝑁𝐺𝐻𝐸𝑍𝑍𝐴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𝑡𝑒𝑠𝑡𝑜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E5AB51AF-34C9-CDAD-139F-4AB0836E21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1" t="-34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di elaborazione testuale</a:t>
            </a:r>
          </a:p>
        </p:txBody>
      </p:sp>
    </p:spTree>
    <p:extLst>
      <p:ext uri="{BB962C8B-B14F-4D97-AF65-F5344CB8AC3E}">
        <p14:creationId xmlns:p14="http://schemas.microsoft.com/office/powerpoint/2010/main" val="21342812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E5AB51AF-34C9-CDAD-139F-4AB0836E2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1_Funzioni testo.xlsx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CB0C94-1C58-1337-F2DA-09D4A7439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1: Formule complesse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7839A-3D48-1F60-F172-1E99C262D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2E10570-BC5B-6D5D-E413-74F5E2C02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Funzioni di elaborazione testuale</a:t>
            </a:r>
          </a:p>
        </p:txBody>
      </p:sp>
    </p:spTree>
    <p:extLst>
      <p:ext uri="{BB962C8B-B14F-4D97-AF65-F5344CB8AC3E}">
        <p14:creationId xmlns:p14="http://schemas.microsoft.com/office/powerpoint/2010/main" val="274804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F91AAF-A4D7-73A5-1A84-99B6A7990B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8F9974-B83C-7F5A-A3EA-10A48E734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/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A9FF301D-88DB-F9C5-958B-F0D61868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F3F7098-28EF-F56D-E902-546B3AABD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C862665-0B87-ECA1-87BF-4A06A25DE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074802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ADCB3F-72AA-C0E6-7E2E-BE3F377FF6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CD17792A-A6AB-0818-70A4-D381CD658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1_Esercizio 2.xlsx</a:t>
            </a:r>
          </a:p>
          <a:p>
            <a:r>
              <a:rPr lang="it-IT" i="1" dirty="0"/>
              <a:t>Estrarre i nomi e i cognomi in maiuscolo in due colonne separate utilizzando una combinazione di funzioni di elaborazione testuale</a:t>
            </a:r>
          </a:p>
          <a:p>
            <a:r>
              <a:rPr lang="it-IT" i="1" dirty="0"/>
              <a:t>Provate…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174901C-FA75-DEE7-928D-FAEFE65D0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FFE4B16-914F-19F4-19D7-4522391C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4BAA3B5-C7CE-4A6B-9F4D-9D255931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/>
              <a:t>Esercizio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689B3EB-9511-49A5-2F56-CEEE7DABE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046" y="4172891"/>
            <a:ext cx="1939908" cy="198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7328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6FB5CAF3-2226-A602-CB85-844E84116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La formula che li contiene restituisce un numero</a:t>
            </a:r>
          </a:p>
          <a:p>
            <a:r>
              <a:rPr lang="it-IT" dirty="0"/>
              <a:t>Per valutarne la priorità Excel usa la logica BODMAS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228DBD1-D26B-6684-5B8E-B671B9E2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94543-444F-C9D4-02F2-FF18DA0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29C94A8-0C72-F558-26AF-45CFB9E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Operatori matematici</a:t>
            </a:r>
          </a:p>
        </p:txBody>
      </p:sp>
      <p:graphicFrame>
        <p:nvGraphicFramePr>
          <p:cNvPr id="11" name="Segnaposto contenuto 5">
            <a:extLst>
              <a:ext uri="{FF2B5EF4-FFF2-40B4-BE49-F238E27FC236}">
                <a16:creationId xmlns:a16="http://schemas.microsoft.com/office/drawing/2014/main" id="{0145985C-2E0D-4257-C34D-DFE71CA04A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234275"/>
              </p:ext>
            </p:extLst>
          </p:nvPr>
        </p:nvGraphicFramePr>
        <p:xfrm>
          <a:off x="4667239" y="1699819"/>
          <a:ext cx="2857523" cy="21945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2041399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816124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Parentesi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()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Potenza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^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Divisione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/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Moltiplicazione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*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92270227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Addizione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+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1805537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Sottrazione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-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14704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7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6FB5CAF3-2226-A602-CB85-844E84116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La formula che li contiene restituisce "VERO" o "FALSO"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228DBD1-D26B-6684-5B8E-B671B9E2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94543-444F-C9D4-02F2-FF18DA0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29C94A8-0C72-F558-26AF-45CFB9E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Operatori logici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ADF5CDE-E748-252B-0BB9-F6543EA981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335110"/>
              </p:ext>
            </p:extLst>
          </p:nvPr>
        </p:nvGraphicFramePr>
        <p:xfrm>
          <a:off x="4667238" y="1699819"/>
          <a:ext cx="2857524" cy="21945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2037127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820397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96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Uguale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=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Diverso da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&lt;&gt;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Maggiore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&gt;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Minore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&lt;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92270227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Maggiore o uguale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&gt;=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1805537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Minore o uguale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&lt;=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14704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59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6FB5CAF3-2226-A602-CB85-844E84116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dirty="0"/>
              <a:t>La formula che li contiene restituisce la concatenazione di stringhe di testo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228DBD1-D26B-6684-5B8E-B671B9E2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94543-444F-C9D4-02F2-FF18DA0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29C94A8-0C72-F558-26AF-45CFB9E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Operatori di concatenazione</a:t>
            </a:r>
          </a:p>
        </p:txBody>
      </p:sp>
      <p:graphicFrame>
        <p:nvGraphicFramePr>
          <p:cNvPr id="7" name="Segnaposto contenuto 5">
            <a:extLst>
              <a:ext uri="{FF2B5EF4-FFF2-40B4-BE49-F238E27FC236}">
                <a16:creationId xmlns:a16="http://schemas.microsoft.com/office/drawing/2014/main" id="{B080E323-D853-2DE6-5108-D22677436A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3837806"/>
              </p:ext>
            </p:extLst>
          </p:nvPr>
        </p:nvGraphicFramePr>
        <p:xfrm>
          <a:off x="4427339" y="1699819"/>
          <a:ext cx="3337323" cy="3657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239581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41513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317015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Concatena due stringhe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&amp;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733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87FA-C1BC-1929-B673-717E16DB2D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AC9812-61CF-405E-61A2-ECA5C63B4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La logica BODMAS</a:t>
            </a:r>
          </a:p>
          <a:p>
            <a:pPr lvl="1"/>
            <a:r>
              <a:rPr lang="it-IT" dirty="0"/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/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8046FA42-A38E-7742-42B2-6CFCAF31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BCCD7B6-0AD4-A52C-33EC-1F2E82EA9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2D917D4-6E12-7B5F-B608-35EC44009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551479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01BE2FD-2864-4B63-0D77-1B918C229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È la logica utilizzata da Excel per dare priorità agli operatori matematici</a:t>
            </a:r>
          </a:p>
          <a:p>
            <a:r>
              <a:rPr lang="it-IT" dirty="0"/>
              <a:t>Prende il nome dalle iniziali degli operatori (in Inglese)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sz="4400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1_Logica BODMAS.xlsx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077E00E-F13B-101B-2902-933D1B77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AB0B9E-AD90-FC2A-6214-23379A5FD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FC61DC44-1D71-046B-C165-37A5A5C51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logica BODMAS</a:t>
            </a:r>
          </a:p>
        </p:txBody>
      </p:sp>
      <p:pic>
        <p:nvPicPr>
          <p:cNvPr id="1026" name="Picture 2" descr="BODMAS rule in mathematics, education, formula, vector Illustration ...">
            <a:extLst>
              <a:ext uri="{FF2B5EF4-FFF2-40B4-BE49-F238E27FC236}">
                <a16:creationId xmlns:a16="http://schemas.microsoft.com/office/drawing/2014/main" id="{A5A3057D-B40D-F5F9-CBE9-D5D5535B75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780" r="1966" b="3524"/>
          <a:stretch/>
        </p:blipFill>
        <p:spPr bwMode="auto">
          <a:xfrm>
            <a:off x="2403787" y="2605075"/>
            <a:ext cx="7384427" cy="261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261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51DF3-7330-70B0-08C4-FDD591768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C020D5C-375D-932C-5377-5565306E4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pPr lvl="1"/>
            <a:r>
              <a:rPr lang="it-IT" dirty="0"/>
              <a:t>La logica BODMAS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Riferimenti</a:t>
            </a:r>
          </a:p>
          <a:p>
            <a:pPr lvl="1"/>
            <a:r>
              <a:rPr lang="it-IT" dirty="0"/>
              <a:t>Valutare le formule</a:t>
            </a:r>
          </a:p>
          <a:p>
            <a:pPr lvl="1"/>
            <a:r>
              <a:rPr lang="it-IT" dirty="0"/>
              <a:t>Esercizio</a:t>
            </a:r>
          </a:p>
          <a:p>
            <a:r>
              <a:rPr lang="it-IT" dirty="0"/>
              <a:t>Alcune funzioni complesse</a:t>
            </a:r>
          </a:p>
          <a:p>
            <a:r>
              <a:rPr lang="it-IT" dirty="0"/>
              <a:t>Operazioni con date e ore</a:t>
            </a:r>
          </a:p>
          <a:p>
            <a:r>
              <a:rPr lang="it-IT" dirty="0"/>
              <a:t>Operazioni con il testo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C56F9251-AAE6-49C5-B986-F68B32F7D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1: Formule complesse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411395C-B32C-5218-A6DC-48369B3B7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373A59F-C755-C8B2-0186-6FE541CC7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5176595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5683</TotalTime>
  <Words>2300</Words>
  <Application>Microsoft Office PowerPoint</Application>
  <PresentationFormat>Widescreen</PresentationFormat>
  <Paragraphs>452</Paragraphs>
  <Slides>31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7" baseType="lpstr">
      <vt:lpstr>Aptos</vt:lpstr>
      <vt:lpstr>Arial</vt:lpstr>
      <vt:lpstr>Calibri</vt:lpstr>
      <vt:lpstr>Calibri Light</vt:lpstr>
      <vt:lpstr>Cambria Math</vt:lpstr>
      <vt:lpstr>Circuito</vt:lpstr>
      <vt:lpstr>Corso Excel Avanzato</vt:lpstr>
      <vt:lpstr>Agenda</vt:lpstr>
      <vt:lpstr>Agenda</vt:lpstr>
      <vt:lpstr>Operatori matematici</vt:lpstr>
      <vt:lpstr>Operatori logici</vt:lpstr>
      <vt:lpstr>Operatori di concatenazione</vt:lpstr>
      <vt:lpstr>Agenda</vt:lpstr>
      <vt:lpstr>La logica BODMAS</vt:lpstr>
      <vt:lpstr>Agenda</vt:lpstr>
      <vt:lpstr>Riferimenti</vt:lpstr>
      <vt:lpstr>Agenda</vt:lpstr>
      <vt:lpstr>Valutare le formule</vt:lpstr>
      <vt:lpstr>Agenda</vt:lpstr>
      <vt:lpstr>Esercizio</vt:lpstr>
      <vt:lpstr>Agenda</vt:lpstr>
      <vt:lpstr>La funzione CONTA.PIÙ.SE</vt:lpstr>
      <vt:lpstr>La funzione SOMMA.PIÙ.SE</vt:lpstr>
      <vt:lpstr>La funzione CERCA.VERT</vt:lpstr>
      <vt:lpstr>La funzione CERCA.VERT</vt:lpstr>
      <vt:lpstr>La funzione MATR.SOMMA.PRODOTTO</vt:lpstr>
      <vt:lpstr>Agenda</vt:lpstr>
      <vt:lpstr>Le date in Excel</vt:lpstr>
      <vt:lpstr>Funzioni di data</vt:lpstr>
      <vt:lpstr>Funzioni di data</vt:lpstr>
      <vt:lpstr>Funzioni di data</vt:lpstr>
      <vt:lpstr>Agenda</vt:lpstr>
      <vt:lpstr>Funzioni di elaborazione testuale</vt:lpstr>
      <vt:lpstr>Funzioni di elaborazione testuale</vt:lpstr>
      <vt:lpstr>Funzioni di elaborazione testuale</vt:lpstr>
      <vt:lpstr>Esercizio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Avanzato | Sessione 1</dc:title>
  <dc:creator>Alberto Pozzi</dc:creator>
  <cp:lastModifiedBy>Alberto Pozzi</cp:lastModifiedBy>
  <cp:revision>18</cp:revision>
  <dcterms:created xsi:type="dcterms:W3CDTF">2024-10-30T03:17:33Z</dcterms:created>
  <dcterms:modified xsi:type="dcterms:W3CDTF">2024-11-04T02:15:55Z</dcterms:modified>
</cp:coreProperties>
</file>